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1" r:id="rId1"/>
    <p:sldMasterId id="2147484292" r:id="rId2"/>
  </p:sldMasterIdLst>
  <p:notesMasterIdLst>
    <p:notesMasterId r:id="rId9"/>
  </p:notesMasterIdLst>
  <p:sldIdLst>
    <p:sldId id="256" r:id="rId3"/>
    <p:sldId id="289" r:id="rId4"/>
    <p:sldId id="290" r:id="rId5"/>
    <p:sldId id="291" r:id="rId6"/>
    <p:sldId id="292"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F6F"/>
    <a:srgbClr val="62227C"/>
    <a:srgbClr val="481F67"/>
    <a:srgbClr val="21A953"/>
    <a:srgbClr val="FFD815"/>
    <a:srgbClr val="FFD914"/>
    <a:srgbClr val="499C4C"/>
    <a:srgbClr val="009E49"/>
    <a:srgbClr val="003088"/>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6327"/>
  </p:normalViewPr>
  <p:slideViewPr>
    <p:cSldViewPr>
      <p:cViewPr varScale="1">
        <p:scale>
          <a:sx n="76" d="100"/>
          <a:sy n="76" d="100"/>
        </p:scale>
        <p:origin x="114" y="3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65D6C-DEF3-2047-8C00-DECDF97F3A76}"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42E46-854E-C645-8965-B8BE8EDD3225}" type="slidenum">
              <a:rPr lang="en-US" smtClean="0"/>
              <a:t>‹#›</a:t>
            </a:fld>
            <a:endParaRPr lang="en-US"/>
          </a:p>
        </p:txBody>
      </p:sp>
    </p:spTree>
    <p:extLst>
      <p:ext uri="{BB962C8B-B14F-4D97-AF65-F5344CB8AC3E}">
        <p14:creationId xmlns:p14="http://schemas.microsoft.com/office/powerpoint/2010/main" val="74502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17435DF-51F4-4A40-9E16-AE976C53C2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96" y="-99392"/>
            <a:ext cx="12521492" cy="7056784"/>
          </a:xfrm>
          <a:prstGeom prst="rect">
            <a:avLst/>
          </a:prstGeom>
        </p:spPr>
      </p:pic>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28"/>
            <a:ext cx="8570976" cy="1470025"/>
          </a:xfrm>
        </p:spPr>
        <p:txBody>
          <a:bodyPr/>
          <a:lstStyle>
            <a:lvl1pPr algn="l">
              <a:defRPr b="1">
                <a:solidFill>
                  <a:schemeClr val="bg1"/>
                </a:solidFill>
              </a:defRPr>
            </a:lvl1pPr>
          </a:lstStyle>
          <a:p>
            <a:r>
              <a:rPr lang="en-US"/>
              <a:t>Click to edit Master title style</a:t>
            </a:r>
            <a:endParaRPr lang="en-GB" dirty="0"/>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56122"/>
            <a:ext cx="7413276" cy="17575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3"/>
            <a:ext cx="2844800" cy="365125"/>
          </a:xfrm>
          <a:prstGeom prst="rect">
            <a:avLst/>
          </a:prstGeom>
        </p:spPr>
        <p:txBody>
          <a:bodyPr/>
          <a:lstStyle>
            <a:lvl1pPr>
              <a:defRPr>
                <a:solidFill>
                  <a:schemeClr val="bg1"/>
                </a:solidFill>
              </a:defRPr>
            </a:lvl1pPr>
          </a:lstStyle>
          <a:p>
            <a:endParaRPr lang="en-GB" dirty="0"/>
          </a:p>
        </p:txBody>
      </p:sp>
      <p:pic>
        <p:nvPicPr>
          <p:cNvPr id="7" name="Picture 6" descr="Graphical user interface, text&#10;&#10;Description automatically generated">
            <a:extLst>
              <a:ext uri="{FF2B5EF4-FFF2-40B4-BE49-F238E27FC236}">
                <a16:creationId xmlns:a16="http://schemas.microsoft.com/office/drawing/2014/main" id="{3FE158A6-6A30-4632-8292-C25F63AC25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91608" y="369707"/>
            <a:ext cx="2902248" cy="1043071"/>
          </a:xfrm>
          <a:prstGeom prst="rect">
            <a:avLst/>
          </a:prstGeom>
        </p:spPr>
      </p:pic>
    </p:spTree>
    <p:extLst>
      <p:ext uri="{BB962C8B-B14F-4D97-AF65-F5344CB8AC3E}">
        <p14:creationId xmlns:p14="http://schemas.microsoft.com/office/powerpoint/2010/main" val="418216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pPr/>
              <a:t>‹#›</a:t>
            </a:fld>
            <a:endParaRPr lang="en-GB" dirty="0"/>
          </a:p>
        </p:txBody>
      </p:sp>
      <p:pic>
        <p:nvPicPr>
          <p:cNvPr id="9" name="Picture 8" descr="Graphical user interface, text&#10;&#10;Description automatically generated">
            <a:extLst>
              <a:ext uri="{FF2B5EF4-FFF2-40B4-BE49-F238E27FC236}">
                <a16:creationId xmlns:a16="http://schemas.microsoft.com/office/drawing/2014/main" id="{0F154D06-4437-4857-B898-1245F22FF3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230133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9" name="Footer Placeholder 4">
            <a:extLst>
              <a:ext uri="{FF2B5EF4-FFF2-40B4-BE49-F238E27FC236}">
                <a16:creationId xmlns:a16="http://schemas.microsoft.com/office/drawing/2014/main" id="{EFDB3F4C-AEF3-4C4A-A49B-DCC1AEB1128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10" name="Picture 9" descr="Graphical user interface&#10;&#10;Description automatically generated">
            <a:extLst>
              <a:ext uri="{FF2B5EF4-FFF2-40B4-BE49-F238E27FC236}">
                <a16:creationId xmlns:a16="http://schemas.microsoft.com/office/drawing/2014/main" id="{EA8C8A16-5E85-450B-B587-95B6D3CD99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A4C297E0-4496-4413-8A26-042BDC46E3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26298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800" b="1"/>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2" name="Footer Placeholder 4">
            <a:extLst>
              <a:ext uri="{FF2B5EF4-FFF2-40B4-BE49-F238E27FC236}">
                <a16:creationId xmlns:a16="http://schemas.microsoft.com/office/drawing/2014/main" id="{561A17C4-8E3F-4C45-B260-894C4B14C4CE}"/>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8" name="Picture 7">
            <a:extLst>
              <a:ext uri="{FF2B5EF4-FFF2-40B4-BE49-F238E27FC236}">
                <a16:creationId xmlns:a16="http://schemas.microsoft.com/office/drawing/2014/main" id="{FDA61BD6-8810-4E76-9B2E-8A9DCD38C5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252115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232"/>
            <a:ext cx="12192000" cy="6379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6" name="Text Placeholder 5">
            <a:extLst>
              <a:ext uri="{FF2B5EF4-FFF2-40B4-BE49-F238E27FC236}">
                <a16:creationId xmlns:a16="http://schemas.microsoft.com/office/drawing/2014/main" id="{8C3EBF02-6C14-3247-AF5B-B6AD7C836CFD}"/>
              </a:ext>
            </a:extLst>
          </p:cNvPr>
          <p:cNvSpPr>
            <a:spLocks noGrp="1"/>
          </p:cNvSpPr>
          <p:nvPr>
            <p:ph type="body" sz="quarter" idx="13" hasCustomPrompt="1"/>
          </p:nvPr>
        </p:nvSpPr>
        <p:spPr>
          <a:xfrm>
            <a:off x="614250" y="6413248"/>
            <a:ext cx="5382268" cy="351159"/>
          </a:xfrm>
        </p:spPr>
        <p:txBody>
          <a:bodyPr>
            <a:noAutofit/>
          </a:bodyPr>
          <a:lstStyle>
            <a:lvl2pPr marL="360362" indent="0" rtl="0">
              <a:buFont typeface="Arial" panose="020B0604020202020204" pitchFamily="34" charset="0"/>
              <a:buNone/>
              <a:defRPr>
                <a:solidFill>
                  <a:schemeClr val="tx2"/>
                </a:solidFill>
              </a:defRPr>
            </a:lvl2pPr>
          </a:lstStyle>
          <a:p>
            <a:pPr lvl="1"/>
            <a:r>
              <a:rPr lang="en-US" dirty="0"/>
              <a:t>Caption goes here</a:t>
            </a:r>
          </a:p>
        </p:txBody>
      </p:sp>
    </p:spTree>
    <p:extLst>
      <p:ext uri="{BB962C8B-B14F-4D97-AF65-F5344CB8AC3E}">
        <p14:creationId xmlns:p14="http://schemas.microsoft.com/office/powerpoint/2010/main" val="157607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1" name="Footer Placeholder 4">
            <a:extLst>
              <a:ext uri="{FF2B5EF4-FFF2-40B4-BE49-F238E27FC236}">
                <a16:creationId xmlns:a16="http://schemas.microsoft.com/office/drawing/2014/main" id="{363048B8-5C39-F64B-971B-14DDF87F0F6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7" name="Picture 6">
            <a:extLst>
              <a:ext uri="{FF2B5EF4-FFF2-40B4-BE49-F238E27FC236}">
                <a16:creationId xmlns:a16="http://schemas.microsoft.com/office/drawing/2014/main" id="{03861268-ECA8-4D04-ABF7-8F5DFEAB97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6180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16480" y="274641"/>
            <a:ext cx="1165920"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931979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1" name="Footer Placeholder 4">
            <a:extLst>
              <a:ext uri="{FF2B5EF4-FFF2-40B4-BE49-F238E27FC236}">
                <a16:creationId xmlns:a16="http://schemas.microsoft.com/office/drawing/2014/main" id="{22D15E20-06EB-5E48-B32E-FB95993FA524}"/>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7" name="Picture 6">
            <a:extLst>
              <a:ext uri="{FF2B5EF4-FFF2-40B4-BE49-F238E27FC236}">
                <a16:creationId xmlns:a16="http://schemas.microsoft.com/office/drawing/2014/main" id="{EC0144D6-A759-4C4D-A12E-1E22D7C32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097727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6545-7940-4A8F-B19B-D0CA2D49D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9110B3-D4EB-43D8-8244-F8E4B6FE4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3C6EE9-CB69-4DBA-8715-7D2A96C9FDE2}"/>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5" name="Footer Placeholder 4">
            <a:extLst>
              <a:ext uri="{FF2B5EF4-FFF2-40B4-BE49-F238E27FC236}">
                <a16:creationId xmlns:a16="http://schemas.microsoft.com/office/drawing/2014/main" id="{3DD829F1-4812-42DA-8165-D1DD3F8B3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5E292-8077-4ED9-B845-E6DA6F34935A}"/>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327587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B901-A7AC-42EE-BF7E-19F195F914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FBA3F7-6161-4D6F-9790-C419EEDB13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48B13F-D3AB-4D5C-8FA7-B55DCA3CB07D}"/>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5" name="Footer Placeholder 4">
            <a:extLst>
              <a:ext uri="{FF2B5EF4-FFF2-40B4-BE49-F238E27FC236}">
                <a16:creationId xmlns:a16="http://schemas.microsoft.com/office/drawing/2014/main" id="{C383C289-B2A1-487C-9E0A-37BB40083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7C130-DCF2-432F-B2E4-E35D77C9E263}"/>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2775126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A9E3-38FA-4CC8-8C0A-B65DCAAC7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F0C97A-CDF0-4EDC-80D2-70F198A94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BD216C-724C-4324-81DB-4E09E3E80DEA}"/>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5" name="Footer Placeholder 4">
            <a:extLst>
              <a:ext uri="{FF2B5EF4-FFF2-40B4-BE49-F238E27FC236}">
                <a16:creationId xmlns:a16="http://schemas.microsoft.com/office/drawing/2014/main" id="{ECE92897-196D-4BFC-85E2-94AFCB123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8A63A-0A7F-4A96-80D3-11DBEEEAAFA3}"/>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157270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3C03-AA17-4325-86FC-5D30E5823D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2CCEDC-4253-4846-A2D4-487A49FF70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8C3DFE-2B54-4737-B3D2-A4F15E22CB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FACDB1-DBC0-47DA-BAAA-C6452D3AD9C5}"/>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6" name="Footer Placeholder 5">
            <a:extLst>
              <a:ext uri="{FF2B5EF4-FFF2-40B4-BE49-F238E27FC236}">
                <a16:creationId xmlns:a16="http://schemas.microsoft.com/office/drawing/2014/main" id="{5071F64B-DCC2-4944-AC9B-1C2CFD38F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CBBEFF-5146-473C-B58B-FE0050751099}"/>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5422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8728"/>
            <a:ext cx="7790656" cy="906215"/>
          </a:xfrm>
        </p:spPr>
        <p:txBody>
          <a:bodyPr/>
          <a:lstStyle>
            <a:lvl1pPr algn="l">
              <a:defRPr/>
            </a:lvl1pPr>
          </a:lstStyle>
          <a:p>
            <a:r>
              <a:rPr lang="en-US"/>
              <a:t>Click to edit Master title style</a:t>
            </a:r>
            <a:endParaRPr lang="en-GB" dirty="0"/>
          </a:p>
        </p:txBody>
      </p:sp>
      <p:sp>
        <p:nvSpPr>
          <p:cNvPr id="3" name="Content Placeholder 2"/>
          <p:cNvSpPr>
            <a:spLocks noGrp="1"/>
          </p:cNvSpPr>
          <p:nvPr>
            <p:ph idx="1"/>
          </p:nvPr>
        </p:nvSpPr>
        <p:spPr>
          <a:xfrm>
            <a:off x="609600" y="1556793"/>
            <a:ext cx="8114692" cy="45693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515335" y="6502105"/>
            <a:ext cx="2414059" cy="365125"/>
          </a:xfrm>
        </p:spPr>
        <p:txBody>
          <a:bodyPr/>
          <a:lstStyle>
            <a:lvl1pPr algn="l">
              <a:defRPr sz="1000">
                <a:solidFill>
                  <a:schemeClr val="accent2"/>
                </a:solidFill>
                <a:latin typeface="Arial" panose="020B0604020202020204" pitchFamily="34" charset="0"/>
                <a:cs typeface="Arial" panose="020B0604020202020204" pitchFamily="34" charset="0"/>
              </a:defRPr>
            </a:lvl1pPr>
          </a:lstStyle>
          <a:p>
            <a:r>
              <a:rPr lang="en-GB"/>
              <a:t>Presentation Title</a:t>
            </a:r>
            <a:endParaRPr lang="en-GB" dirty="0"/>
          </a:p>
        </p:txBody>
      </p:sp>
      <p:sp>
        <p:nvSpPr>
          <p:cNvPr id="6" name="Slide Number Placeholder 5"/>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920E5B99-DB8E-4E19-8EA8-64B9C6AC71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87AE9300-E43A-4477-9944-3BAC954F9E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90858945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4DCF-8E45-4B6E-8A74-806F96540E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5FD8DD-D270-41E5-894D-D52FCAE42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5CE9C-E2B8-4917-86A7-A9DB15CCAB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B37FD2-986D-49C1-AA00-34F68A147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57975-7D5B-4B92-B261-FC6E75A78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31D707-5C12-4D1B-99E9-A1905BDC7D63}"/>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8" name="Footer Placeholder 7">
            <a:extLst>
              <a:ext uri="{FF2B5EF4-FFF2-40B4-BE49-F238E27FC236}">
                <a16:creationId xmlns:a16="http://schemas.microsoft.com/office/drawing/2014/main" id="{8805C337-DE8C-4B8B-A032-EFEE4A8CFD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10F0A1-3C55-4947-B84E-C7F5FA593F23}"/>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2393652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D15-4A6C-489B-B06D-3178886DE5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9638C0-15F9-4A85-A4A9-66E0DF1496C7}"/>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4" name="Footer Placeholder 3">
            <a:extLst>
              <a:ext uri="{FF2B5EF4-FFF2-40B4-BE49-F238E27FC236}">
                <a16:creationId xmlns:a16="http://schemas.microsoft.com/office/drawing/2014/main" id="{0625B4DC-06C2-408F-AC35-4CDE0E517A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16111A-106F-4D5F-969C-ABB81FDBE4A1}"/>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1673314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9C7FF-C150-41C6-AC1C-F3C38FFC7E1D}"/>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3" name="Footer Placeholder 2">
            <a:extLst>
              <a:ext uri="{FF2B5EF4-FFF2-40B4-BE49-F238E27FC236}">
                <a16:creationId xmlns:a16="http://schemas.microsoft.com/office/drawing/2014/main" id="{8560828D-7CB3-4379-9F68-BFCE4461FC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6680C0-D271-4F31-9CE1-BDC9C5425DCD}"/>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228829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9AAF-341F-4107-9038-9D13DBE24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B3FBFD-FDB9-4738-A603-5578B8997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65BE60-7029-439B-AD8A-D8FCFD537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18871-02BC-4080-A769-7B5F15D7847A}"/>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6" name="Footer Placeholder 5">
            <a:extLst>
              <a:ext uri="{FF2B5EF4-FFF2-40B4-BE49-F238E27FC236}">
                <a16:creationId xmlns:a16="http://schemas.microsoft.com/office/drawing/2014/main" id="{847CBDFA-2FEE-44E6-A9C4-F56FAEF658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090D7A-BA32-4748-9184-0448882F38CD}"/>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2465700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DDF1-361C-4370-B17C-CBA2AC5F6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6F44CC-8E20-4C86-8594-4263B0AD6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8F6199-F7BD-452B-B67F-288CEDAC0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FEF30-5B33-4424-808F-9CD3E6847F1B}"/>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6" name="Footer Placeholder 5">
            <a:extLst>
              <a:ext uri="{FF2B5EF4-FFF2-40B4-BE49-F238E27FC236}">
                <a16:creationId xmlns:a16="http://schemas.microsoft.com/office/drawing/2014/main" id="{FA61893E-A653-47BB-B2A0-D563BF3F98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F0CDA-57C3-41C8-AFB2-49EBAA146926}"/>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3770188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61E2-3F95-429E-A5B8-61FCB2AC8A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EACAEC-A1FB-44F2-9B5D-5C40035E9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8C7F9-42C9-4573-A51F-07D5F3AC2AED}"/>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5" name="Footer Placeholder 4">
            <a:extLst>
              <a:ext uri="{FF2B5EF4-FFF2-40B4-BE49-F238E27FC236}">
                <a16:creationId xmlns:a16="http://schemas.microsoft.com/office/drawing/2014/main" id="{3EEA744A-CD9B-4E39-94FC-0D619EC621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7AFCA7-9B58-48AE-9093-7E3A56830E83}"/>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170707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89BAEA-6F1F-4BEE-83B2-5CA4D8BEF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A2E702-7431-4116-A742-039B23388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D1A934-E55F-4684-8651-D6F45E9CFEED}"/>
              </a:ext>
            </a:extLst>
          </p:cNvPr>
          <p:cNvSpPr>
            <a:spLocks noGrp="1"/>
          </p:cNvSpPr>
          <p:nvPr>
            <p:ph type="dt" sz="half" idx="10"/>
          </p:nvPr>
        </p:nvSpPr>
        <p:spPr/>
        <p:txBody>
          <a:bodyPr/>
          <a:lstStyle/>
          <a:p>
            <a:fld id="{21A331F9-D026-451D-97C9-035747BC5961}" type="datetimeFigureOut">
              <a:rPr lang="en-GB" smtClean="0"/>
              <a:t>12/12/2022</a:t>
            </a:fld>
            <a:endParaRPr lang="en-GB"/>
          </a:p>
        </p:txBody>
      </p:sp>
      <p:sp>
        <p:nvSpPr>
          <p:cNvPr id="5" name="Footer Placeholder 4">
            <a:extLst>
              <a:ext uri="{FF2B5EF4-FFF2-40B4-BE49-F238E27FC236}">
                <a16:creationId xmlns:a16="http://schemas.microsoft.com/office/drawing/2014/main" id="{5617DAEB-568B-4CCC-8F55-9D47FAB03A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E07F9-008E-40C6-852D-0E03714DB2D1}"/>
              </a:ext>
            </a:extLst>
          </p:cNvPr>
          <p:cNvSpPr>
            <a:spLocks noGrp="1"/>
          </p:cNvSpPr>
          <p:nvPr>
            <p:ph type="sldNum" sz="quarter" idx="12"/>
          </p:nvPr>
        </p:nvSpPr>
        <p:spPr/>
        <p:txBody>
          <a:bodyPr/>
          <a:lstStyle/>
          <a:p>
            <a:fld id="{7FE3D1F4-842F-4170-8F96-EA887D0C9D1E}" type="slidenum">
              <a:rPr lang="en-GB" smtClean="0"/>
              <a:t>‹#›</a:t>
            </a:fld>
            <a:endParaRPr lang="en-GB"/>
          </a:p>
        </p:txBody>
      </p:sp>
    </p:spTree>
    <p:extLst>
      <p:ext uri="{BB962C8B-B14F-4D97-AF65-F5344CB8AC3E}">
        <p14:creationId xmlns:p14="http://schemas.microsoft.com/office/powerpoint/2010/main" val="140779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8D6DA2D1-3BBE-43C9-9BE2-CFCFCCAAD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4" name="Text Placeholder 2">
            <a:extLst>
              <a:ext uri="{FF2B5EF4-FFF2-40B4-BE49-F238E27FC236}">
                <a16:creationId xmlns:a16="http://schemas.microsoft.com/office/drawing/2014/main" id="{7B1FCEC3-9987-BE4C-A453-3556C8481AF4}"/>
              </a:ext>
            </a:extLst>
          </p:cNvPr>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2933F88-8C6E-374A-A091-063FDD44166A}"/>
              </a:ext>
            </a:extLst>
          </p:cNvPr>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185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CD27D24-DC52-438A-AFE9-0B632C16B3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3" name="Text Placeholder 2"/>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6764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solidFill>
                  <a:schemeClr val="accent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556793"/>
            <a:ext cx="5112000" cy="4525963"/>
          </a:xfrm>
        </p:spPr>
        <p:txBody>
          <a:bodyPr/>
          <a:lstStyle>
            <a:lvl1pPr>
              <a:defRPr sz="2000"/>
            </a:lvl1pPr>
            <a:lvl2pPr marL="625475" indent="-265113">
              <a:defRPr sz="1600"/>
            </a:lvl2pPr>
            <a:lvl3pPr marL="896938" indent="-271463">
              <a:defRPr sz="1600"/>
            </a:lvl3pPr>
            <a:lvl4pPr marL="1166813" indent="-269875">
              <a:defRPr sz="1600"/>
            </a:lvl4pPr>
            <a:lvl5pPr marL="1438275" indent="-27146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61056" y="1556793"/>
            <a:ext cx="51120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4" name="Footer Placeholder 4">
            <a:extLst>
              <a:ext uri="{FF2B5EF4-FFF2-40B4-BE49-F238E27FC236}">
                <a16:creationId xmlns:a16="http://schemas.microsoft.com/office/drawing/2014/main" id="{A1BBAC9F-D677-4C47-8431-702784772502}"/>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10" name="Picture 9" descr="Graphical user interface&#10;&#10;Description automatically generated">
            <a:extLst>
              <a:ext uri="{FF2B5EF4-FFF2-40B4-BE49-F238E27FC236}">
                <a16:creationId xmlns:a16="http://schemas.microsoft.com/office/drawing/2014/main" id="{68108CE2-4560-4A4F-BD2D-D1A897D772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2" name="Picture 11">
            <a:extLst>
              <a:ext uri="{FF2B5EF4-FFF2-40B4-BE49-F238E27FC236}">
                <a16:creationId xmlns:a16="http://schemas.microsoft.com/office/drawing/2014/main" id="{542FA783-6E5A-4C37-B4FC-E1FA91C92B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78778426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6" name="Footer Placeholder 4">
            <a:extLst>
              <a:ext uri="{FF2B5EF4-FFF2-40B4-BE49-F238E27FC236}">
                <a16:creationId xmlns:a16="http://schemas.microsoft.com/office/drawing/2014/main" id="{9EE37E1A-8B9E-E848-80EC-8EBC76D1909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12" name="Picture 11" descr="Graphical user interface&#10;&#10;Description automatically generated">
            <a:extLst>
              <a:ext uri="{FF2B5EF4-FFF2-40B4-BE49-F238E27FC236}">
                <a16:creationId xmlns:a16="http://schemas.microsoft.com/office/drawing/2014/main" id="{3CEDAC4C-24DC-4463-A5F0-9E6231D01D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4" name="Picture 13">
            <a:extLst>
              <a:ext uri="{FF2B5EF4-FFF2-40B4-BE49-F238E27FC236}">
                <a16:creationId xmlns:a16="http://schemas.microsoft.com/office/drawing/2014/main" id="{5D6C069A-47A1-441C-867F-F70C0623AC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1996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1" name="Footer Placeholder 4">
            <a:extLst>
              <a:ext uri="{FF2B5EF4-FFF2-40B4-BE49-F238E27FC236}">
                <a16:creationId xmlns:a16="http://schemas.microsoft.com/office/drawing/2014/main" id="{FB7A769C-5915-014B-A8BF-86F368A89BBF}"/>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6" name="Picture 5">
            <a:extLst>
              <a:ext uri="{FF2B5EF4-FFF2-40B4-BE49-F238E27FC236}">
                <a16:creationId xmlns:a16="http://schemas.microsoft.com/office/drawing/2014/main" id="{F2538F54-B4B4-419A-B29B-136FF26371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3229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DCC384-93D3-4145-802F-C899FEB631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bg1"/>
                </a:solidFill>
              </a:defRPr>
            </a:lvl1pPr>
          </a:lstStyle>
          <a:p>
            <a:r>
              <a:rPr lang="en-US" dirty="0"/>
              <a:t>“Click to add a quote, statement or statistic”</a:t>
            </a:r>
            <a:endParaRPr lang="en-GB" dirty="0"/>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91296B26-AA72-4E4B-84EF-9E77B876C7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392981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425169-C5E7-4F5F-956C-D1D7C1302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accent2"/>
                </a:solidFill>
              </a:defRPr>
            </a:lvl1pPr>
          </a:lstStyle>
          <a:p>
            <a:r>
              <a:rPr lang="en-US" dirty="0"/>
              <a:t>“Click to add a quote, statement or statistic”</a:t>
            </a:r>
            <a:endParaRPr lang="en-GB" dirty="0"/>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7437FB5E-0FFC-4E48-B471-1D35E63479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294" y="368660"/>
            <a:ext cx="2964932" cy="7992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819C2FE8-3612-4A71-AEE9-1AB0D4DD4DC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spTree>
    <p:extLst>
      <p:ext uri="{BB962C8B-B14F-4D97-AF65-F5344CB8AC3E}">
        <p14:creationId xmlns:p14="http://schemas.microsoft.com/office/powerpoint/2010/main" val="232097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7742"/>
            <a:ext cx="8150696" cy="9072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09600" y="1556793"/>
            <a:ext cx="815069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7516544" y="6502105"/>
            <a:ext cx="3860800" cy="365125"/>
          </a:xfrm>
          <a:prstGeom prst="rect">
            <a:avLst/>
          </a:prstGeom>
        </p:spPr>
        <p:txBody>
          <a:bodyPr vert="horz" lIns="91440" tIns="45720" rIns="91440" bIns="45720" rtlCol="0" anchor="t"/>
          <a:lstStyle>
            <a:lvl1pPr algn="l">
              <a:defRPr sz="1000">
                <a:solidFill>
                  <a:schemeClr val="accent2"/>
                </a:solidFill>
              </a:defRPr>
            </a:lvl1pPr>
          </a:lstStyle>
          <a:p>
            <a:r>
              <a:rPr lang="en-GB"/>
              <a:t>Presentation Title</a:t>
            </a:r>
            <a:endParaRPr lang="en-GB" dirty="0"/>
          </a:p>
        </p:txBody>
      </p:sp>
      <p:sp>
        <p:nvSpPr>
          <p:cNvPr id="6" name="Slide Number Placeholder 5"/>
          <p:cNvSpPr>
            <a:spLocks noGrp="1"/>
          </p:cNvSpPr>
          <p:nvPr>
            <p:ph type="sldNum" sz="quarter" idx="4"/>
          </p:nvPr>
        </p:nvSpPr>
        <p:spPr>
          <a:xfrm>
            <a:off x="9225228" y="6502105"/>
            <a:ext cx="2844800" cy="365125"/>
          </a:xfrm>
          <a:prstGeom prst="rect">
            <a:avLst/>
          </a:prstGeom>
        </p:spPr>
        <p:txBody>
          <a:bodyPr vert="horz" lIns="91440" tIns="45720" rIns="91440" bIns="45720" rtlCol="0" anchor="t"/>
          <a:lstStyle>
            <a:lvl1pPr algn="r">
              <a:defRPr sz="1000">
                <a:solidFill>
                  <a:schemeClr val="accent2"/>
                </a:solidFill>
              </a:defRPr>
            </a:lvl1pPr>
          </a:lstStyle>
          <a:p>
            <a:fld id="{BB3AFCCC-71A5-4408-830D-58B47C3A6164}" type="slidenum">
              <a:rPr lang="en-GB" smtClean="0"/>
              <a:pPr/>
              <a:t>‹#›</a:t>
            </a:fld>
            <a:endParaRPr lang="en-GB" dirty="0"/>
          </a:p>
        </p:txBody>
      </p:sp>
    </p:spTree>
    <p:extLst>
      <p:ext uri="{BB962C8B-B14F-4D97-AF65-F5344CB8AC3E}">
        <p14:creationId xmlns:p14="http://schemas.microsoft.com/office/powerpoint/2010/main" val="253419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52" r:id="rId5"/>
    <p:sldLayoutId id="2147483653" r:id="rId6"/>
    <p:sldLayoutId id="2147483654" r:id="rId7"/>
    <p:sldLayoutId id="2147483661" r:id="rId8"/>
    <p:sldLayoutId id="2147483667" r:id="rId9"/>
    <p:sldLayoutId id="2147483663"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4000"/>
        </a:lnSpc>
        <a:spcBef>
          <a:spcPct val="20000"/>
        </a:spcBef>
        <a:buClr>
          <a:schemeClr val="accent1"/>
        </a:buClr>
        <a:buSzPct val="8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25475" indent="-265113" algn="l" defTabSz="914400" rtl="0" eaLnBrk="1" latinLnBrk="0" hangingPunct="1">
        <a:lnSpc>
          <a:spcPct val="114000"/>
        </a:lnSpc>
        <a:spcBef>
          <a:spcPct val="20000"/>
        </a:spcBef>
        <a:buClr>
          <a:schemeClr val="accent1"/>
        </a:buClr>
        <a:buSzPct val="7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896938"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66813" indent="-269875"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438275"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E071D-1A9A-424D-B0AC-A74A5D8EF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A1DDBA-94D8-4208-A53B-864AA227B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EA0D5-9982-421C-8B48-00DD8B260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331F9-D026-451D-97C9-035747BC5961}" type="datetimeFigureOut">
              <a:rPr lang="en-GB" smtClean="0"/>
              <a:t>12/12/2022</a:t>
            </a:fld>
            <a:endParaRPr lang="en-GB"/>
          </a:p>
        </p:txBody>
      </p:sp>
      <p:sp>
        <p:nvSpPr>
          <p:cNvPr id="5" name="Footer Placeholder 4">
            <a:extLst>
              <a:ext uri="{FF2B5EF4-FFF2-40B4-BE49-F238E27FC236}">
                <a16:creationId xmlns:a16="http://schemas.microsoft.com/office/drawing/2014/main" id="{65077AAF-8B2B-4C79-A19D-06DB08524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38C8F6-C149-417D-A382-EBB22B620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3D1F4-842F-4170-8F96-EA887D0C9D1E}" type="slidenum">
              <a:rPr lang="en-GB" smtClean="0"/>
              <a:t>‹#›</a:t>
            </a:fld>
            <a:endParaRPr lang="en-GB"/>
          </a:p>
        </p:txBody>
      </p:sp>
    </p:spTree>
    <p:extLst>
      <p:ext uri="{BB962C8B-B14F-4D97-AF65-F5344CB8AC3E}">
        <p14:creationId xmlns:p14="http://schemas.microsoft.com/office/powerpoint/2010/main" val="218609866"/>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gov.uk/government/publications/towards-zero-the-hiv-action-plan-for-england-2022-to-202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exualhealthwestsussex.nhs.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hyperlink" Target="https://www.gov.uk/government/publications/towards-zero-the-hiv-action-plan-for-england-2022-to-2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p>
            <a:r>
              <a:rPr lang="en-GB" dirty="0">
                <a:latin typeface="GDS Transport"/>
              </a:rPr>
              <a:t>West Sussex HIV Testing plan: Primary care 2022-2025</a:t>
            </a:r>
            <a:endParaRPr lang="en-GB" dirty="0"/>
          </a:p>
        </p:txBody>
      </p:sp>
      <p:sp>
        <p:nvSpPr>
          <p:cNvPr id="3" name="Subtitle 2"/>
          <p:cNvSpPr>
            <a:spLocks noGrp="1"/>
          </p:cNvSpPr>
          <p:nvPr>
            <p:ph type="subTitle" idx="1"/>
          </p:nvPr>
        </p:nvSpPr>
        <p:spPr>
          <a:xfrm>
            <a:off x="950976" y="3856122"/>
            <a:ext cx="8534400" cy="1757527"/>
          </a:xfrm>
        </p:spPr>
        <p:txBody>
          <a:bodyPr/>
          <a:lstStyle/>
          <a:p>
            <a:r>
              <a:rPr lang="en-GB" dirty="0"/>
              <a:t>West Sussex Sexual Health &amp; HIV team </a:t>
            </a:r>
          </a:p>
          <a:p>
            <a:r>
              <a:rPr lang="en-GB" dirty="0"/>
              <a:t>January 2023</a:t>
            </a:r>
          </a:p>
        </p:txBody>
      </p:sp>
    </p:spTree>
    <p:extLst>
      <p:ext uri="{BB962C8B-B14F-4D97-AF65-F5344CB8AC3E}">
        <p14:creationId xmlns:p14="http://schemas.microsoft.com/office/powerpoint/2010/main" val="377397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2207568" y="260648"/>
            <a:ext cx="6828928" cy="906215"/>
          </a:xfrm>
        </p:spPr>
        <p:txBody>
          <a:bodyPr/>
          <a:lstStyle/>
          <a:p>
            <a:r>
              <a:rPr lang="en-GB" dirty="0">
                <a:solidFill>
                  <a:schemeClr val="tx1">
                    <a:lumMod val="75000"/>
                  </a:schemeClr>
                </a:solidFill>
                <a:latin typeface="GDS Transport"/>
              </a:rPr>
              <a:t>West Sussex HIV Testing plan:  Primary care 2022-2025</a:t>
            </a:r>
            <a:endParaRPr lang="en-GB" dirty="0">
              <a:solidFill>
                <a:schemeClr val="tx1">
                  <a:lumMod val="75000"/>
                </a:schemeClr>
              </a:solidFill>
            </a:endParaRPr>
          </a:p>
        </p:txBody>
      </p:sp>
      <p:sp>
        <p:nvSpPr>
          <p:cNvPr id="9" name="Content Placeholder 8">
            <a:extLst>
              <a:ext uri="{FF2B5EF4-FFF2-40B4-BE49-F238E27FC236}">
                <a16:creationId xmlns:a16="http://schemas.microsoft.com/office/drawing/2014/main" id="{C339F49F-D7C4-4BAA-87BA-9980F4A0477E}"/>
              </a:ext>
            </a:extLst>
          </p:cNvPr>
          <p:cNvSpPr>
            <a:spLocks noGrp="1"/>
          </p:cNvSpPr>
          <p:nvPr>
            <p:ph idx="1"/>
          </p:nvPr>
        </p:nvSpPr>
        <p:spPr>
          <a:xfrm>
            <a:off x="609600" y="1412777"/>
            <a:ext cx="10972800" cy="4713390"/>
          </a:xfrm>
        </p:spPr>
        <p:txBody>
          <a:bodyPr>
            <a:normAutofit fontScale="77500" lnSpcReduction="20000"/>
          </a:bodyPr>
          <a:lstStyle/>
          <a:p>
            <a:pPr>
              <a:lnSpc>
                <a:spcPct val="160000"/>
              </a:lnSpc>
              <a:spcBef>
                <a:spcPts val="0"/>
              </a:spcBef>
              <a:defRPr/>
            </a:pPr>
            <a:r>
              <a:rPr lang="en-GB" dirty="0"/>
              <a:t>UK is committed to achieving zero domestic HIV transmissions by 2030</a:t>
            </a:r>
          </a:p>
          <a:p>
            <a:pPr>
              <a:lnSpc>
                <a:spcPct val="160000"/>
              </a:lnSpc>
              <a:spcBef>
                <a:spcPts val="0"/>
              </a:spcBef>
              <a:defRPr/>
            </a:pPr>
            <a:r>
              <a:rPr lang="en-GB" dirty="0"/>
              <a:t>West Sussex HIV prevalence overall considered ‘low’ </a:t>
            </a:r>
            <a:r>
              <a:rPr lang="en-GB" b="1" i="1" dirty="0"/>
              <a:t>HOWEVER  </a:t>
            </a:r>
            <a:r>
              <a:rPr lang="en-GB" dirty="0"/>
              <a:t>some areas have ‘high’ prevalence i.e.    Worthing 2.39/1000 and Crawley 3.62/1000</a:t>
            </a:r>
          </a:p>
          <a:p>
            <a:pPr>
              <a:lnSpc>
                <a:spcPct val="160000"/>
              </a:lnSpc>
              <a:spcBef>
                <a:spcPts val="0"/>
              </a:spcBef>
              <a:defRPr/>
            </a:pPr>
            <a:r>
              <a:rPr lang="en-GB" dirty="0"/>
              <a:t>Failure to diagnose &amp; treat HIV impacts negatively on individual morbidity/mortality and ongoing HIV transmission</a:t>
            </a:r>
            <a:endParaRPr lang="en-GB" b="1" dirty="0"/>
          </a:p>
          <a:p>
            <a:pPr>
              <a:lnSpc>
                <a:spcPct val="160000"/>
              </a:lnSpc>
              <a:spcBef>
                <a:spcPts val="0"/>
              </a:spcBef>
              <a:defRPr/>
            </a:pPr>
            <a:r>
              <a:rPr lang="en-GB" b="1" dirty="0"/>
              <a:t>6%</a:t>
            </a:r>
            <a:r>
              <a:rPr lang="en-GB" dirty="0"/>
              <a:t> of people living with HIV in UK remain </a:t>
            </a:r>
            <a:r>
              <a:rPr lang="en-GB" b="1" dirty="0"/>
              <a:t>undiagnosed</a:t>
            </a:r>
            <a:r>
              <a:rPr lang="en-GB" dirty="0"/>
              <a:t>. This has improved significantly from 33% two decades ago </a:t>
            </a:r>
            <a:r>
              <a:rPr lang="en-GB" b="1" i="1" dirty="0"/>
              <a:t>HOWEVER</a:t>
            </a:r>
            <a:r>
              <a:rPr lang="en-GB" dirty="0"/>
              <a:t> the last 6% will be the hardest to target. </a:t>
            </a:r>
          </a:p>
          <a:p>
            <a:pPr>
              <a:lnSpc>
                <a:spcPct val="160000"/>
              </a:lnSpc>
              <a:spcBef>
                <a:spcPts val="0"/>
              </a:spcBef>
              <a:defRPr/>
            </a:pPr>
            <a:r>
              <a:rPr lang="en-GB" dirty="0"/>
              <a:t>New HIV diagnoses in men who have sex with men has fallen </a:t>
            </a:r>
            <a:r>
              <a:rPr lang="en-GB" b="1" dirty="0"/>
              <a:t>below</a:t>
            </a:r>
            <a:r>
              <a:rPr lang="en-GB" dirty="0"/>
              <a:t> that of heterosexuals in the UK for the first time. This is due to increased testing in MSM, upscaling of HIV treatment and availability of HIV </a:t>
            </a:r>
            <a:r>
              <a:rPr lang="en-GB" dirty="0" err="1"/>
              <a:t>PrEP</a:t>
            </a:r>
            <a:r>
              <a:rPr lang="en-GB" dirty="0"/>
              <a:t> </a:t>
            </a:r>
          </a:p>
          <a:p>
            <a:pPr>
              <a:lnSpc>
                <a:spcPct val="160000"/>
              </a:lnSpc>
              <a:spcBef>
                <a:spcPts val="0"/>
              </a:spcBef>
              <a:defRPr/>
            </a:pPr>
            <a:r>
              <a:rPr lang="en-GB" b="1" i="1" dirty="0"/>
              <a:t>HOWEVER</a:t>
            </a:r>
            <a:r>
              <a:rPr lang="en-GB" b="1" dirty="0"/>
              <a:t>  50% of individuals are still diagnosed late</a:t>
            </a:r>
            <a:r>
              <a:rPr lang="en-GB" dirty="0"/>
              <a:t>; this is associated with 8 x risk of death, increased morbidity, health care related cost and poorer response to treatment</a:t>
            </a:r>
          </a:p>
          <a:p>
            <a:pPr>
              <a:lnSpc>
                <a:spcPct val="160000"/>
              </a:lnSpc>
              <a:spcBef>
                <a:spcPts val="0"/>
              </a:spcBef>
              <a:defRPr/>
            </a:pPr>
            <a:r>
              <a:rPr lang="en-GB" dirty="0"/>
              <a:t>Late diagnosis predominantly in </a:t>
            </a:r>
            <a:r>
              <a:rPr lang="en-GB" b="1" dirty="0"/>
              <a:t>older, white, heterosexuals; those not traditionally seen as ‘at risk’ of HIV</a:t>
            </a:r>
          </a:p>
          <a:p>
            <a:pPr>
              <a:lnSpc>
                <a:spcPct val="160000"/>
              </a:lnSpc>
              <a:spcBef>
                <a:spcPts val="0"/>
              </a:spcBef>
              <a:defRPr/>
            </a:pPr>
            <a:endParaRPr lang="en-GB" b="1" dirty="0"/>
          </a:p>
          <a:p>
            <a:pPr>
              <a:lnSpc>
                <a:spcPct val="160000"/>
              </a:lnSpc>
              <a:spcBef>
                <a:spcPts val="0"/>
              </a:spcBef>
              <a:defRPr/>
            </a:pPr>
            <a:r>
              <a:rPr lang="en-GB" b="1" dirty="0"/>
              <a:t>We need an evidenced based approach to implementing the UK governments action plan* locally </a:t>
            </a:r>
          </a:p>
        </p:txBody>
      </p:sp>
      <p:sp>
        <p:nvSpPr>
          <p:cNvPr id="7"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a:xfrm>
            <a:off x="7515335" y="6502105"/>
            <a:ext cx="2414059" cy="365125"/>
          </a:xfrm>
        </p:spPr>
        <p:txBody>
          <a:bodyPr/>
          <a:lstStyle/>
          <a:p>
            <a:r>
              <a:rPr lang="en-GB" dirty="0">
                <a:solidFill>
                  <a:schemeClr val="tx1">
                    <a:lumMod val="75000"/>
                  </a:schemeClr>
                </a:solidFill>
                <a:latin typeface="GDS Transport"/>
              </a:rPr>
              <a:t>West Sussex HIV Testing plan: Secondary care 2022-2025</a:t>
            </a:r>
            <a:endParaRPr lang="en-GB"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2</a:t>
            </a:fld>
            <a:endParaRPr lang="en-GB"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60496" y="5229200"/>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H:\My Pictures\Sexual Health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116633"/>
            <a:ext cx="1287278" cy="12961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7504" y="6237311"/>
            <a:ext cx="8928992" cy="307777"/>
          </a:xfrm>
          <a:prstGeom prst="rect">
            <a:avLst/>
          </a:prstGeom>
          <a:noFill/>
        </p:spPr>
        <p:txBody>
          <a:bodyPr wrap="square" rtlCol="0">
            <a:spAutoFit/>
          </a:bodyPr>
          <a:lstStyle/>
          <a:p>
            <a:r>
              <a:rPr lang="en-GB" sz="1400" dirty="0">
                <a:hlinkClick r:id="rId4"/>
              </a:rPr>
              <a:t>*https://www.gov.uk/government/publications/towards-zero-the-hiv-action-plan-for-england-2022-to-2025</a:t>
            </a:r>
            <a:r>
              <a:rPr lang="en-GB" sz="1400" dirty="0"/>
              <a:t> </a:t>
            </a:r>
          </a:p>
        </p:txBody>
      </p:sp>
    </p:spTree>
    <p:extLst>
      <p:ext uri="{BB962C8B-B14F-4D97-AF65-F5344CB8AC3E}">
        <p14:creationId xmlns:p14="http://schemas.microsoft.com/office/powerpoint/2010/main" val="179439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2207568" y="260648"/>
            <a:ext cx="6696744" cy="906215"/>
          </a:xfrm>
        </p:spPr>
        <p:txBody>
          <a:bodyPr/>
          <a:lstStyle/>
          <a:p>
            <a:r>
              <a:rPr lang="en-GB" dirty="0">
                <a:solidFill>
                  <a:schemeClr val="tx1">
                    <a:lumMod val="75000"/>
                  </a:schemeClr>
                </a:solidFill>
                <a:latin typeface="GDS Transport"/>
              </a:rPr>
              <a:t>West Sussex HIV Testing plan: Primary care 2022-2025</a:t>
            </a:r>
            <a:endParaRPr lang="en-GB" dirty="0">
              <a:solidFill>
                <a:schemeClr val="tx1">
                  <a:lumMod val="75000"/>
                </a:schemeClr>
              </a:solidFill>
            </a:endParaRPr>
          </a:p>
        </p:txBody>
      </p:sp>
      <p:sp>
        <p:nvSpPr>
          <p:cNvPr id="9" name="Content Placeholder 8">
            <a:extLst>
              <a:ext uri="{FF2B5EF4-FFF2-40B4-BE49-F238E27FC236}">
                <a16:creationId xmlns:a16="http://schemas.microsoft.com/office/drawing/2014/main" id="{C339F49F-D7C4-4BAA-87BA-9980F4A0477E}"/>
              </a:ext>
            </a:extLst>
          </p:cNvPr>
          <p:cNvSpPr>
            <a:spLocks noGrp="1"/>
          </p:cNvSpPr>
          <p:nvPr>
            <p:ph idx="1"/>
          </p:nvPr>
        </p:nvSpPr>
        <p:spPr>
          <a:xfrm>
            <a:off x="609600" y="1412776"/>
            <a:ext cx="10972800" cy="5040559"/>
          </a:xfrm>
        </p:spPr>
        <p:txBody>
          <a:bodyPr>
            <a:normAutofit/>
          </a:bodyPr>
          <a:lstStyle/>
          <a:p>
            <a:pPr>
              <a:lnSpc>
                <a:spcPct val="160000"/>
              </a:lnSpc>
              <a:spcBef>
                <a:spcPts val="0"/>
              </a:spcBef>
              <a:defRPr/>
            </a:pPr>
            <a:r>
              <a:rPr lang="en-GB" sz="1600" dirty="0"/>
              <a:t>In areas of extremely high prevalence (&gt;5/1000) it is cost effective to implement opt out HIV testing in ED’s and MAUs. UHS have introduced such a highly successful programme in Brighton. </a:t>
            </a:r>
          </a:p>
          <a:p>
            <a:pPr>
              <a:lnSpc>
                <a:spcPct val="160000"/>
              </a:lnSpc>
              <a:spcBef>
                <a:spcPts val="0"/>
              </a:spcBef>
              <a:defRPr/>
            </a:pPr>
            <a:r>
              <a:rPr lang="en-GB" sz="1600" dirty="0"/>
              <a:t>In lower prevalence areas (West Sussex) the focus is on; </a:t>
            </a:r>
          </a:p>
          <a:p>
            <a:pPr lvl="1">
              <a:lnSpc>
                <a:spcPct val="160000"/>
              </a:lnSpc>
              <a:spcBef>
                <a:spcPts val="0"/>
              </a:spcBef>
              <a:defRPr/>
            </a:pPr>
            <a:r>
              <a:rPr lang="en-GB" dirty="0"/>
              <a:t>Testing specific risk groups e.g. Sexual Health, Antenatal, Termination of pregnancy, Substance misuse and TB / Hepatitis / Lymphoma services   </a:t>
            </a:r>
          </a:p>
          <a:p>
            <a:pPr lvl="1">
              <a:lnSpc>
                <a:spcPct val="160000"/>
              </a:lnSpc>
              <a:spcBef>
                <a:spcPts val="0"/>
              </a:spcBef>
              <a:defRPr/>
            </a:pPr>
            <a:r>
              <a:rPr lang="en-GB" dirty="0"/>
              <a:t>Testing individuals presenting with AIDS defining conditions </a:t>
            </a:r>
            <a:r>
              <a:rPr lang="en-GB" dirty="0" err="1"/>
              <a:t>eg</a:t>
            </a:r>
            <a:r>
              <a:rPr lang="en-GB" dirty="0"/>
              <a:t> PCP pneumonia</a:t>
            </a:r>
          </a:p>
          <a:p>
            <a:pPr lvl="1">
              <a:lnSpc>
                <a:spcPct val="160000"/>
              </a:lnSpc>
              <a:spcBef>
                <a:spcPts val="0"/>
              </a:spcBef>
              <a:defRPr/>
            </a:pPr>
            <a:r>
              <a:rPr lang="en-GB" dirty="0"/>
              <a:t>Testing individuals presenting with conditions associated with a higher HIV prevalence; </a:t>
            </a:r>
            <a:r>
              <a:rPr lang="en-GB" b="1" dirty="0"/>
              <a:t>HIV INDICATOR CONDITIONS</a:t>
            </a:r>
          </a:p>
          <a:p>
            <a:pPr lvl="1">
              <a:lnSpc>
                <a:spcPct val="160000"/>
              </a:lnSpc>
              <a:spcBef>
                <a:spcPts val="0"/>
              </a:spcBef>
              <a:defRPr/>
            </a:pPr>
            <a:endParaRPr lang="en-GB" b="1" dirty="0"/>
          </a:p>
          <a:p>
            <a:pPr>
              <a:lnSpc>
                <a:spcPct val="160000"/>
              </a:lnSpc>
              <a:spcBef>
                <a:spcPts val="0"/>
              </a:spcBef>
              <a:defRPr/>
            </a:pPr>
            <a:r>
              <a:rPr lang="en-GB" sz="1600" b="1" dirty="0"/>
              <a:t>In depth retrospective investigation of missed opportunities to test for HIV in all individuals diagnosed ‘late’ in West Sussex has identified trends in </a:t>
            </a:r>
            <a:r>
              <a:rPr lang="en-GB" sz="1600" b="1" u="sng" dirty="0"/>
              <a:t>specific indicator conditions</a:t>
            </a:r>
            <a:r>
              <a:rPr lang="en-GB" sz="1600" b="1" dirty="0"/>
              <a:t> and </a:t>
            </a:r>
            <a:r>
              <a:rPr lang="en-GB" sz="1600" b="1" u="sng" dirty="0"/>
              <a:t>patient demographics</a:t>
            </a:r>
            <a:r>
              <a:rPr lang="en-GB" sz="1600" b="1" dirty="0"/>
              <a:t> </a:t>
            </a:r>
            <a:endParaRPr lang="en-GB" sz="1600" b="1" u="sng" dirty="0"/>
          </a:p>
          <a:p>
            <a:pPr>
              <a:lnSpc>
                <a:spcPct val="160000"/>
              </a:lnSpc>
              <a:spcBef>
                <a:spcPts val="0"/>
              </a:spcBef>
              <a:defRPr/>
            </a:pPr>
            <a:r>
              <a:rPr lang="en-GB" sz="1600" b="1" dirty="0"/>
              <a:t>This data has informed this HIV testing programme for secondary and primary care launching Jan 23 </a:t>
            </a:r>
          </a:p>
          <a:p>
            <a:pPr>
              <a:lnSpc>
                <a:spcPct val="160000"/>
              </a:lnSpc>
              <a:spcBef>
                <a:spcPts val="0"/>
              </a:spcBef>
              <a:defRPr/>
            </a:pPr>
            <a:endParaRPr lang="en-GB" b="1" dirty="0"/>
          </a:p>
          <a:p>
            <a:pPr>
              <a:lnSpc>
                <a:spcPct val="160000"/>
              </a:lnSpc>
              <a:spcBef>
                <a:spcPts val="0"/>
              </a:spcBef>
              <a:defRPr/>
            </a:pPr>
            <a:endParaRPr lang="en-GB" b="1"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solidFill>
                  <a:srgbClr val="003087"/>
                </a:solidFill>
              </a:rPr>
              <a:pPr/>
              <a:t>3</a:t>
            </a:fld>
            <a:endParaRPr lang="en-GB" dirty="0">
              <a:solidFill>
                <a:srgbClr val="003087"/>
              </a:solidFill>
            </a:endParaRPr>
          </a:p>
        </p:txBody>
      </p:sp>
      <p:pic>
        <p:nvPicPr>
          <p:cNvPr id="11" name="Picture 2" descr="H:\My Pictures\Sexual Health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16633"/>
            <a:ext cx="1287278" cy="129614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a:xfrm>
            <a:off x="7515335" y="6502105"/>
            <a:ext cx="2414059" cy="365125"/>
          </a:xfrm>
        </p:spPr>
        <p:txBody>
          <a:bodyPr/>
          <a:lstStyle/>
          <a:p>
            <a:r>
              <a:rPr lang="en-GB" dirty="0">
                <a:solidFill>
                  <a:srgbClr val="003087">
                    <a:lumMod val="75000"/>
                  </a:srgbClr>
                </a:solidFill>
                <a:latin typeface="GDS Transport"/>
              </a:rPr>
              <a:t>West Sussex HIV Testing plan: Primary care 2022-2025</a:t>
            </a:r>
            <a:endParaRPr lang="en-GB" dirty="0">
              <a:solidFill>
                <a:srgbClr val="003087"/>
              </a:solidFill>
            </a:endParaRPr>
          </a:p>
        </p:txBody>
      </p:sp>
    </p:spTree>
    <p:extLst>
      <p:ext uri="{BB962C8B-B14F-4D97-AF65-F5344CB8AC3E}">
        <p14:creationId xmlns:p14="http://schemas.microsoft.com/office/powerpoint/2010/main" val="380340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1991544" y="260648"/>
            <a:ext cx="8006680" cy="906215"/>
          </a:xfrm>
        </p:spPr>
        <p:txBody>
          <a:bodyPr/>
          <a:lstStyle/>
          <a:p>
            <a:r>
              <a:rPr lang="en-GB" sz="2000" dirty="0">
                <a:solidFill>
                  <a:schemeClr val="tx1">
                    <a:lumMod val="75000"/>
                  </a:schemeClr>
                </a:solidFill>
                <a:latin typeface="GDS Transport"/>
              </a:rPr>
              <a:t>Learning from </a:t>
            </a:r>
            <a:r>
              <a:rPr lang="en-GB" sz="2000" dirty="0"/>
              <a:t>retrospective investigations of missed opportunities to test for HIV in ‘late’ diagnoses West Sussex </a:t>
            </a:r>
            <a:endParaRPr lang="en-GB" sz="2000" dirty="0">
              <a:solidFill>
                <a:schemeClr val="tx1">
                  <a:lumMod val="75000"/>
                </a:schemeClr>
              </a:solidFill>
            </a:endParaRPr>
          </a:p>
        </p:txBody>
      </p:sp>
      <p:sp>
        <p:nvSpPr>
          <p:cNvPr id="9" name="Content Placeholder 8">
            <a:extLst>
              <a:ext uri="{FF2B5EF4-FFF2-40B4-BE49-F238E27FC236}">
                <a16:creationId xmlns:a16="http://schemas.microsoft.com/office/drawing/2014/main" id="{C339F49F-D7C4-4BAA-87BA-9980F4A0477E}"/>
              </a:ext>
            </a:extLst>
          </p:cNvPr>
          <p:cNvSpPr>
            <a:spLocks noGrp="1"/>
          </p:cNvSpPr>
          <p:nvPr>
            <p:ph idx="1"/>
          </p:nvPr>
        </p:nvSpPr>
        <p:spPr>
          <a:xfrm>
            <a:off x="609600" y="1412777"/>
            <a:ext cx="10972800" cy="4104456"/>
          </a:xfrm>
        </p:spPr>
        <p:txBody>
          <a:bodyPr>
            <a:normAutofit/>
          </a:bodyPr>
          <a:lstStyle/>
          <a:p>
            <a:pPr>
              <a:lnSpc>
                <a:spcPct val="150000"/>
              </a:lnSpc>
              <a:spcBef>
                <a:spcPts val="0"/>
              </a:spcBef>
              <a:defRPr/>
            </a:pPr>
            <a:r>
              <a:rPr lang="en-GB" sz="1600" b="1" dirty="0"/>
              <a:t>Indicator conditions: </a:t>
            </a:r>
            <a:r>
              <a:rPr lang="en-GB" sz="1600" dirty="0"/>
              <a:t>most common; thrombocytopenia  (can be mild), leukopenia, lymphadenopathy, recalcitrant dermatological conditions (psoriasis, seborrheic dermatitis), weight loss ?cause and diarrhoea ?cause. </a:t>
            </a:r>
          </a:p>
          <a:p>
            <a:pPr>
              <a:lnSpc>
                <a:spcPct val="150000"/>
              </a:lnSpc>
              <a:spcBef>
                <a:spcPts val="0"/>
              </a:spcBef>
              <a:defRPr/>
            </a:pPr>
            <a:r>
              <a:rPr lang="en-GB" sz="1600" dirty="0"/>
              <a:t>Several patients had history of Infectious Mononucleosis like presentations and were tested for EBV. In retrospect these were likely to represent HIV seroconversion illness (a unique opportunity to diagnose and treat early!)</a:t>
            </a:r>
          </a:p>
          <a:p>
            <a:pPr>
              <a:lnSpc>
                <a:spcPct val="150000"/>
              </a:lnSpc>
              <a:spcBef>
                <a:spcPts val="0"/>
              </a:spcBef>
              <a:defRPr/>
            </a:pPr>
            <a:endParaRPr lang="en-GB" sz="1600" b="1" dirty="0"/>
          </a:p>
          <a:p>
            <a:pPr>
              <a:lnSpc>
                <a:spcPct val="150000"/>
              </a:lnSpc>
              <a:spcBef>
                <a:spcPts val="0"/>
              </a:spcBef>
              <a:defRPr/>
            </a:pPr>
            <a:r>
              <a:rPr lang="en-GB" sz="1600" b="1" dirty="0"/>
              <a:t>Demographics: </a:t>
            </a:r>
            <a:r>
              <a:rPr lang="en-GB" sz="1600" dirty="0"/>
              <a:t>In keeping with national data the burden of late diagnosis locally is seen in </a:t>
            </a:r>
            <a:r>
              <a:rPr lang="en-GB" sz="1600" b="1" dirty="0"/>
              <a:t>older, white, middle class, heterosexual individuals. </a:t>
            </a:r>
          </a:p>
          <a:p>
            <a:pPr>
              <a:lnSpc>
                <a:spcPct val="160000"/>
              </a:lnSpc>
              <a:spcBef>
                <a:spcPts val="0"/>
              </a:spcBef>
              <a:defRPr/>
            </a:pPr>
            <a:endParaRPr lang="en-GB" b="1"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solidFill>
                  <a:srgbClr val="003087"/>
                </a:solidFill>
              </a:rPr>
              <a:pPr/>
              <a:t>4</a:t>
            </a:fld>
            <a:endParaRPr lang="en-GB" dirty="0">
              <a:solidFill>
                <a:srgbClr val="003087"/>
              </a:solidFill>
            </a:endParaRPr>
          </a:p>
        </p:txBody>
      </p:sp>
      <p:pic>
        <p:nvPicPr>
          <p:cNvPr id="11" name="Picture 2" descr="H:\My Pictures\Sexual Health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16633"/>
            <a:ext cx="1287278" cy="1296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9" y="4221088"/>
            <a:ext cx="11461103" cy="1865126"/>
          </a:xfrm>
          <a:prstGeom prst="rect">
            <a:avLst/>
          </a:prstGeom>
          <a:solidFill>
            <a:srgbClr val="581F6F"/>
          </a:solidFill>
        </p:spPr>
        <p:txBody>
          <a:bodyPr wrap="square">
            <a:spAutoFit/>
          </a:bodyPr>
          <a:lstStyle/>
          <a:p>
            <a:pPr lvl="0">
              <a:lnSpc>
                <a:spcPct val="160000"/>
              </a:lnSpc>
              <a:buClr>
                <a:srgbClr val="005EB8"/>
              </a:buClr>
              <a:buSzPct val="80000"/>
              <a:defRPr/>
            </a:pPr>
            <a:r>
              <a:rPr lang="en-GB" b="1" dirty="0">
                <a:solidFill>
                  <a:schemeClr val="bg1"/>
                </a:solidFill>
                <a:latin typeface="Arial" panose="020B0604020202020204" pitchFamily="34" charset="0"/>
                <a:cs typeface="Arial" panose="020B0604020202020204" pitchFamily="34" charset="0"/>
              </a:rPr>
              <a:t>ACTIONS: </a:t>
            </a:r>
          </a:p>
          <a:p>
            <a:pPr marL="168275" indent="-265113">
              <a:lnSpc>
                <a:spcPct val="160000"/>
              </a:lnSpc>
              <a:buClr>
                <a:srgbClr val="005EB8"/>
              </a:buClr>
              <a:buSzPct val="75000"/>
              <a:buFont typeface="Arial" panose="020B0604020202020204" pitchFamily="34" charset="0"/>
              <a:buChar char="►"/>
              <a:defRPr/>
            </a:pPr>
            <a:r>
              <a:rPr lang="en-GB" b="1" dirty="0">
                <a:solidFill>
                  <a:schemeClr val="bg1"/>
                </a:solidFill>
                <a:latin typeface="Arial" panose="020B0604020202020204" pitchFamily="34" charset="0"/>
                <a:cs typeface="Arial" panose="020B0604020202020204" pitchFamily="34" charset="0"/>
              </a:rPr>
              <a:t>1) Recommend HIV indicator condition testing for all (see speciality based crib sheet slide 6)</a:t>
            </a:r>
          </a:p>
          <a:p>
            <a:pPr marL="168275" indent="-265113">
              <a:lnSpc>
                <a:spcPct val="160000"/>
              </a:lnSpc>
              <a:buClr>
                <a:srgbClr val="005EB8"/>
              </a:buClr>
              <a:buSzPct val="75000"/>
              <a:buFont typeface="Arial" panose="020B0604020202020204" pitchFamily="34" charset="0"/>
              <a:buChar char="►"/>
              <a:defRPr/>
            </a:pPr>
            <a:r>
              <a:rPr lang="en-GB" b="1" dirty="0">
                <a:solidFill>
                  <a:schemeClr val="bg1"/>
                </a:solidFill>
                <a:latin typeface="Arial" panose="020B0604020202020204" pitchFamily="34" charset="0"/>
                <a:cs typeface="Arial" panose="020B0604020202020204" pitchFamily="34" charset="0"/>
              </a:rPr>
              <a:t>2) Consider the </a:t>
            </a:r>
            <a:r>
              <a:rPr lang="en-GB" b="1" i="1" dirty="0">
                <a:solidFill>
                  <a:schemeClr val="bg1"/>
                </a:solidFill>
                <a:latin typeface="Arial" panose="020B0604020202020204" pitchFamily="34" charset="0"/>
                <a:cs typeface="Arial" panose="020B0604020202020204" pitchFamily="34" charset="0"/>
              </a:rPr>
              <a:t>PRESENTATION</a:t>
            </a:r>
            <a:r>
              <a:rPr lang="en-GB" b="1" dirty="0">
                <a:solidFill>
                  <a:schemeClr val="bg1"/>
                </a:solidFill>
                <a:latin typeface="Arial" panose="020B0604020202020204" pitchFamily="34" charset="0"/>
                <a:cs typeface="Arial" panose="020B0604020202020204" pitchFamily="34" charset="0"/>
              </a:rPr>
              <a:t> and not </a:t>
            </a:r>
            <a:r>
              <a:rPr lang="en-GB" b="1" i="1" dirty="0">
                <a:solidFill>
                  <a:schemeClr val="bg1"/>
                </a:solidFill>
                <a:latin typeface="Arial" panose="020B0604020202020204" pitchFamily="34" charset="0"/>
                <a:cs typeface="Arial" panose="020B0604020202020204" pitchFamily="34" charset="0"/>
              </a:rPr>
              <a:t>INDIVIDUAL DEMOGRAPHICS </a:t>
            </a:r>
            <a:r>
              <a:rPr lang="en-GB" b="1" dirty="0">
                <a:solidFill>
                  <a:schemeClr val="bg1"/>
                </a:solidFill>
                <a:latin typeface="Arial" panose="020B0604020202020204" pitchFamily="34" charset="0"/>
                <a:cs typeface="Arial" panose="020B0604020202020204" pitchFamily="34" charset="0"/>
              </a:rPr>
              <a:t>when deciding on HIV testing</a:t>
            </a:r>
          </a:p>
          <a:p>
            <a:pPr marL="360362" lvl="1">
              <a:lnSpc>
                <a:spcPct val="160000"/>
              </a:lnSpc>
              <a:buClr>
                <a:srgbClr val="005EB8"/>
              </a:buClr>
              <a:buSzPct val="75000"/>
              <a:defRPr/>
            </a:pPr>
            <a:endParaRPr lang="en-GB" b="1" i="1" dirty="0">
              <a:solidFill>
                <a:srgbClr val="003087">
                  <a:lumMod val="75000"/>
                </a:srgbClr>
              </a:solidFill>
              <a:latin typeface="Arial" panose="020B0604020202020204" pitchFamily="34" charset="0"/>
              <a:cs typeface="Arial" panose="020B0604020202020204" pitchFamily="34" charset="0"/>
            </a:endParaRPr>
          </a:p>
        </p:txBody>
      </p:sp>
      <p:sp>
        <p:nvSpPr>
          <p:cNvPr id="10"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a:xfrm>
            <a:off x="7515335" y="6502105"/>
            <a:ext cx="2414059" cy="365125"/>
          </a:xfrm>
        </p:spPr>
        <p:txBody>
          <a:bodyPr/>
          <a:lstStyle/>
          <a:p>
            <a:r>
              <a:rPr lang="en-GB" dirty="0">
                <a:solidFill>
                  <a:srgbClr val="003087">
                    <a:lumMod val="75000"/>
                  </a:srgbClr>
                </a:solidFill>
                <a:latin typeface="GDS Transport"/>
              </a:rPr>
              <a:t>West Sussex HIV Testing plan: Primary care 2022-2025</a:t>
            </a:r>
            <a:endParaRPr lang="en-GB" dirty="0">
              <a:solidFill>
                <a:srgbClr val="003087"/>
              </a:solidFill>
            </a:endParaRPr>
          </a:p>
        </p:txBody>
      </p:sp>
    </p:spTree>
    <p:extLst>
      <p:ext uri="{BB962C8B-B14F-4D97-AF65-F5344CB8AC3E}">
        <p14:creationId xmlns:p14="http://schemas.microsoft.com/office/powerpoint/2010/main" val="123684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1991544" y="260648"/>
            <a:ext cx="8006680" cy="906215"/>
          </a:xfrm>
        </p:spPr>
        <p:txBody>
          <a:bodyPr/>
          <a:lstStyle/>
          <a:p>
            <a:r>
              <a:rPr lang="en-GB" sz="2400" dirty="0">
                <a:solidFill>
                  <a:schemeClr val="tx1">
                    <a:lumMod val="75000"/>
                  </a:schemeClr>
                </a:solidFill>
                <a:latin typeface="GDS Transport"/>
              </a:rPr>
              <a:t>How to test for HIV</a:t>
            </a:r>
            <a:endParaRPr lang="en-GB" sz="2400" dirty="0">
              <a:solidFill>
                <a:schemeClr val="tx1">
                  <a:lumMod val="75000"/>
                </a:schemeClr>
              </a:solidFill>
            </a:endParaRPr>
          </a:p>
        </p:txBody>
      </p:sp>
      <p:sp>
        <p:nvSpPr>
          <p:cNvPr id="9" name="Content Placeholder 8">
            <a:extLst>
              <a:ext uri="{FF2B5EF4-FFF2-40B4-BE49-F238E27FC236}">
                <a16:creationId xmlns:a16="http://schemas.microsoft.com/office/drawing/2014/main" id="{C339F49F-D7C4-4BAA-87BA-9980F4A0477E}"/>
              </a:ext>
            </a:extLst>
          </p:cNvPr>
          <p:cNvSpPr>
            <a:spLocks noGrp="1"/>
          </p:cNvSpPr>
          <p:nvPr>
            <p:ph idx="1"/>
          </p:nvPr>
        </p:nvSpPr>
        <p:spPr>
          <a:xfrm>
            <a:off x="609600" y="1268760"/>
            <a:ext cx="10972800" cy="5184575"/>
          </a:xfrm>
        </p:spPr>
        <p:txBody>
          <a:bodyPr>
            <a:normAutofit/>
          </a:bodyPr>
          <a:lstStyle/>
          <a:p>
            <a:pPr>
              <a:lnSpc>
                <a:spcPct val="150000"/>
              </a:lnSpc>
              <a:spcBef>
                <a:spcPts val="0"/>
              </a:spcBef>
            </a:pPr>
            <a:r>
              <a:rPr lang="en-GB" sz="1600" dirty="0"/>
              <a:t>Qualitative research demonstrates that HIV testing is widely accepted by patients with the main barrier to testing being health care practitioner related</a:t>
            </a:r>
          </a:p>
          <a:p>
            <a:pPr>
              <a:lnSpc>
                <a:spcPct val="150000"/>
              </a:lnSpc>
              <a:spcBef>
                <a:spcPts val="0"/>
              </a:spcBef>
            </a:pPr>
            <a:r>
              <a:rPr lang="en-GB" sz="1600" dirty="0"/>
              <a:t>HIV testing does not require a special form of consent or counselling. </a:t>
            </a:r>
          </a:p>
          <a:p>
            <a:pPr>
              <a:lnSpc>
                <a:spcPct val="150000"/>
              </a:lnSpc>
              <a:spcBef>
                <a:spcPts val="0"/>
              </a:spcBef>
            </a:pPr>
            <a:r>
              <a:rPr lang="en-GB" sz="1600" dirty="0"/>
              <a:t>Explain that it is routine to test for HIV in view of their presentation; this negates the need to take a sexual history or identify any other potential HIV risk factors.  </a:t>
            </a:r>
          </a:p>
          <a:p>
            <a:pPr>
              <a:lnSpc>
                <a:spcPct val="150000"/>
              </a:lnSpc>
              <a:spcBef>
                <a:spcPts val="0"/>
              </a:spcBef>
            </a:pPr>
            <a:r>
              <a:rPr lang="en-GB" sz="1600" dirty="0"/>
              <a:t>Asking a patient if they would like an HIV test, or if they feel that they need a test, is potentially stigmatising and likely to result in lower testing uptake.</a:t>
            </a:r>
          </a:p>
          <a:p>
            <a:pPr>
              <a:lnSpc>
                <a:spcPct val="150000"/>
              </a:lnSpc>
              <a:spcBef>
                <a:spcPts val="0"/>
              </a:spcBef>
            </a:pPr>
            <a:r>
              <a:rPr lang="en-GB" sz="1600" dirty="0">
                <a:ea typeface="Calibri"/>
                <a:cs typeface="Times New Roman"/>
              </a:rPr>
              <a:t>A gold- topped sample bottle of blood should be sent to microbiology for “HIV Ag/Ab”</a:t>
            </a:r>
          </a:p>
          <a:p>
            <a:pPr>
              <a:lnSpc>
                <a:spcPct val="150000"/>
              </a:lnSpc>
              <a:spcBef>
                <a:spcPts val="0"/>
              </a:spcBef>
            </a:pPr>
            <a:r>
              <a:rPr lang="en-GB" sz="1600" dirty="0"/>
              <a:t>If the test is ‘reactive’ microbiology will inform the responsible Consultant and local HIV team. </a:t>
            </a:r>
          </a:p>
          <a:p>
            <a:pPr>
              <a:lnSpc>
                <a:spcPct val="150000"/>
              </a:lnSpc>
              <a:spcBef>
                <a:spcPts val="0"/>
              </a:spcBef>
            </a:pPr>
            <a:r>
              <a:rPr lang="en-GB" sz="1600" dirty="0"/>
              <a:t>Let the patient know as soon as practicable and contact the local HIV team for further advice and follow up. </a:t>
            </a:r>
          </a:p>
          <a:p>
            <a:pPr>
              <a:lnSpc>
                <a:spcPct val="150000"/>
              </a:lnSpc>
              <a:spcBef>
                <a:spcPts val="0"/>
              </a:spcBef>
            </a:pPr>
            <a:r>
              <a:rPr lang="en-GB" sz="1600" dirty="0">
                <a:ea typeface="Calibri"/>
                <a:cs typeface="Times New Roman"/>
                <a:hlinkClick r:id="rId2"/>
              </a:rPr>
              <a:t>www.sexualhealthwestsussex.nhs.uk</a:t>
            </a:r>
            <a:r>
              <a:rPr lang="en-GB" sz="1600" dirty="0">
                <a:ea typeface="Calibri"/>
                <a:cs typeface="Times New Roman"/>
              </a:rPr>
              <a:t> </a:t>
            </a:r>
            <a:r>
              <a:rPr lang="en-GB" sz="1600" dirty="0"/>
              <a:t>01903 285199 (Worthing/Chichester/Crawley) or consultant-on-call via UHS switchboard</a:t>
            </a:r>
          </a:p>
          <a:p>
            <a:pPr>
              <a:lnSpc>
                <a:spcPct val="150000"/>
              </a:lnSpc>
              <a:spcBef>
                <a:spcPts val="0"/>
              </a:spcBef>
            </a:pPr>
            <a:r>
              <a:rPr lang="en-GB" sz="1600" dirty="0"/>
              <a:t>Further details available in the Trust HIV Testing Guidelines on the intranet including patient information leaflets</a:t>
            </a:r>
          </a:p>
          <a:p>
            <a:pPr>
              <a:lnSpc>
                <a:spcPct val="115000"/>
              </a:lnSpc>
              <a:spcAft>
                <a:spcPts val="1000"/>
              </a:spcAft>
            </a:pPr>
            <a:endParaRPr lang="en-GB" sz="1600" dirty="0">
              <a:ea typeface="Calibri"/>
              <a:cs typeface="Times New Roman"/>
            </a:endParaRPr>
          </a:p>
          <a:p>
            <a:pPr>
              <a:lnSpc>
                <a:spcPct val="115000"/>
              </a:lnSpc>
              <a:spcAft>
                <a:spcPts val="1000"/>
              </a:spcAft>
            </a:pPr>
            <a:endParaRPr lang="en-GB" sz="1600" dirty="0">
              <a:ea typeface="Calibri"/>
              <a:cs typeface="Times New Roman"/>
            </a:endParaRPr>
          </a:p>
          <a:p>
            <a:pPr>
              <a:lnSpc>
                <a:spcPct val="115000"/>
              </a:lnSpc>
              <a:spcAft>
                <a:spcPts val="1000"/>
              </a:spcAft>
            </a:pPr>
            <a:endParaRPr lang="en-GB" sz="1600" dirty="0">
              <a:ea typeface="Calibri"/>
              <a:cs typeface="Times New Roman"/>
            </a:endParaRPr>
          </a:p>
          <a:p>
            <a:endParaRPr lang="en-GB" sz="1600" dirty="0"/>
          </a:p>
          <a:p>
            <a:pPr>
              <a:lnSpc>
                <a:spcPct val="160000"/>
              </a:lnSpc>
              <a:spcBef>
                <a:spcPts val="0"/>
              </a:spcBef>
              <a:defRPr/>
            </a:pPr>
            <a:endParaRPr lang="en-GB" b="1" dirty="0"/>
          </a:p>
          <a:p>
            <a:pPr>
              <a:lnSpc>
                <a:spcPct val="160000"/>
              </a:lnSpc>
              <a:spcBef>
                <a:spcPts val="0"/>
              </a:spcBef>
              <a:defRPr/>
            </a:pPr>
            <a:endParaRPr lang="en-GB" b="1"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solidFill>
                  <a:srgbClr val="003087"/>
                </a:solidFill>
              </a:rPr>
              <a:pPr/>
              <a:t>5</a:t>
            </a:fld>
            <a:endParaRPr lang="en-GB" dirty="0">
              <a:solidFill>
                <a:srgbClr val="003087"/>
              </a:solidFill>
            </a:endParaRPr>
          </a:p>
        </p:txBody>
      </p:sp>
      <p:pic>
        <p:nvPicPr>
          <p:cNvPr id="11" name="Picture 2" descr="H:\My Pictures\Sexual Health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116633"/>
            <a:ext cx="1287278" cy="129614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a:xfrm>
            <a:off x="7515335" y="6502105"/>
            <a:ext cx="2414059" cy="365125"/>
          </a:xfrm>
        </p:spPr>
        <p:txBody>
          <a:bodyPr/>
          <a:lstStyle/>
          <a:p>
            <a:r>
              <a:rPr lang="en-GB" dirty="0">
                <a:solidFill>
                  <a:srgbClr val="003087">
                    <a:lumMod val="75000"/>
                  </a:srgbClr>
                </a:solidFill>
                <a:latin typeface="GDS Transport"/>
              </a:rPr>
              <a:t>West Sussex HIV Testing plan: Primary care 2022-2025</a:t>
            </a:r>
            <a:endParaRPr lang="en-GB" dirty="0">
              <a:solidFill>
                <a:srgbClr val="003087"/>
              </a:solidFill>
            </a:endParaRPr>
          </a:p>
        </p:txBody>
      </p:sp>
    </p:spTree>
    <p:extLst>
      <p:ext uri="{BB962C8B-B14F-4D97-AF65-F5344CB8AC3E}">
        <p14:creationId xmlns:p14="http://schemas.microsoft.com/office/powerpoint/2010/main" val="95119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C443F4-5786-4464-9822-1BC19D2010F9}"/>
              </a:ext>
            </a:extLst>
          </p:cNvPr>
          <p:cNvSpPr txBox="1"/>
          <p:nvPr/>
        </p:nvSpPr>
        <p:spPr>
          <a:xfrm>
            <a:off x="1620719" y="140851"/>
            <a:ext cx="870629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B0C0C"/>
                </a:solidFill>
                <a:effectLst/>
                <a:uLnTx/>
                <a:uFillTx/>
                <a:latin typeface="GDS Transport"/>
                <a:ea typeface="+mn-ea"/>
                <a:cs typeface="+mn-cs"/>
              </a:rPr>
              <a:t>Towards Zero: the HIV Action Plan for England - 2022 to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B0C0C"/>
                </a:solidFill>
                <a:effectLst/>
                <a:uLnTx/>
                <a:uFillTx/>
                <a:latin typeface="GDS Transport"/>
                <a:ea typeface="+mn-ea"/>
                <a:cs typeface="+mn-cs"/>
              </a:rPr>
              <a:t>B</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ased on local data: West Sussex Indicator Conditions for prioritising HIV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Primary Care</a:t>
            </a:r>
          </a:p>
        </p:txBody>
      </p:sp>
      <p:sp>
        <p:nvSpPr>
          <p:cNvPr id="11" name="TextBox 10">
            <a:extLst>
              <a:ext uri="{FF2B5EF4-FFF2-40B4-BE49-F238E27FC236}">
                <a16:creationId xmlns:a16="http://schemas.microsoft.com/office/drawing/2014/main" id="{4BD018DC-5F75-471B-9E34-480FDDC193F6}"/>
              </a:ext>
            </a:extLst>
          </p:cNvPr>
          <p:cNvSpPr txBox="1"/>
          <p:nvPr/>
        </p:nvSpPr>
        <p:spPr>
          <a:xfrm>
            <a:off x="2196529" y="1572013"/>
            <a:ext cx="6342514"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A1334947-7862-442F-B672-C0E3FD17EA5A}"/>
              </a:ext>
            </a:extLst>
          </p:cNvPr>
          <p:cNvSpPr/>
          <p:nvPr/>
        </p:nvSpPr>
        <p:spPr>
          <a:xfrm>
            <a:off x="1961147" y="1564919"/>
            <a:ext cx="6956348" cy="27382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8B4109B-C711-4A51-8619-9EF330324E28}"/>
              </a:ext>
            </a:extLst>
          </p:cNvPr>
          <p:cNvPicPr>
            <a:picLocks noChangeAspect="1"/>
          </p:cNvPicPr>
          <p:nvPr/>
        </p:nvPicPr>
        <p:blipFill rotWithShape="1">
          <a:blip r:embed="rId2"/>
          <a:srcRect r="42317"/>
          <a:stretch/>
        </p:blipFill>
        <p:spPr>
          <a:xfrm>
            <a:off x="9646145" y="4303125"/>
            <a:ext cx="1948113" cy="1767061"/>
          </a:xfrm>
          <a:prstGeom prst="rect">
            <a:avLst/>
          </a:prstGeom>
        </p:spPr>
      </p:pic>
      <p:sp>
        <p:nvSpPr>
          <p:cNvPr id="16" name="TextBox 15">
            <a:extLst>
              <a:ext uri="{FF2B5EF4-FFF2-40B4-BE49-F238E27FC236}">
                <a16:creationId xmlns:a16="http://schemas.microsoft.com/office/drawing/2014/main" id="{E2A989F7-3983-4F4F-9404-058860F3A949}"/>
              </a:ext>
            </a:extLst>
          </p:cNvPr>
          <p:cNvSpPr txBox="1"/>
          <p:nvPr/>
        </p:nvSpPr>
        <p:spPr>
          <a:xfrm>
            <a:off x="2252917" y="4586490"/>
            <a:ext cx="590585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 the patient that HIV testing is recommended and should be included as a </a:t>
            </a: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routine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Pre-test counselling and special consent are </a:t>
            </a:r>
            <a:r>
              <a:rPr kumimoji="0" lang="en-GB" sz="1800" b="0" i="0" u="sng" strike="noStrike" kern="1200" cap="none" spc="0" normalizeH="0" baseline="0" noProof="0" dirty="0">
                <a:ln>
                  <a:noFill/>
                </a:ln>
                <a:solidFill>
                  <a:srgbClr val="FF0000"/>
                </a:solidFill>
                <a:effectLst/>
                <a:uLnTx/>
                <a:uFillTx/>
                <a:latin typeface="Calibri" panose="020F0502020204030204"/>
                <a:ea typeface="+mn-ea"/>
                <a:cs typeface="+mn-cs"/>
              </a:rPr>
              <a:t>not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A849A8C-49F0-440E-AE8B-E50B6904C33F}"/>
              </a:ext>
            </a:extLst>
          </p:cNvPr>
          <p:cNvSpPr/>
          <p:nvPr/>
        </p:nvSpPr>
        <p:spPr>
          <a:xfrm>
            <a:off x="1961147" y="4574004"/>
            <a:ext cx="6956348" cy="1170387"/>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DCF6D83-8B71-4D2A-AB45-6B9BA02EDF55}"/>
              </a:ext>
            </a:extLst>
          </p:cNvPr>
          <p:cNvSpPr txBox="1"/>
          <p:nvPr/>
        </p:nvSpPr>
        <p:spPr>
          <a:xfrm>
            <a:off x="2500748" y="5914449"/>
            <a:ext cx="7784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further advice contact your local Sexual Health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Worthing/Chichester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- 01903 285199; www.sexualhealthwestsussex.nhs.uk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Brighton/Hove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- 01273 523388; www.brightonsexualhealth.com </a:t>
            </a:r>
          </a:p>
        </p:txBody>
      </p:sp>
      <p:sp>
        <p:nvSpPr>
          <p:cNvPr id="19" name="Rectangle 18">
            <a:extLst>
              <a:ext uri="{FF2B5EF4-FFF2-40B4-BE49-F238E27FC236}">
                <a16:creationId xmlns:a16="http://schemas.microsoft.com/office/drawing/2014/main" id="{A9414166-5621-485B-9056-18361965AD09}"/>
              </a:ext>
            </a:extLst>
          </p:cNvPr>
          <p:cNvSpPr/>
          <p:nvPr/>
        </p:nvSpPr>
        <p:spPr>
          <a:xfrm>
            <a:off x="1961147" y="5914449"/>
            <a:ext cx="6956348" cy="7908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55" y="6084461"/>
            <a:ext cx="14938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4FCC91C-3905-E463-BD08-055DF4C1F2AF}"/>
              </a:ext>
            </a:extLst>
          </p:cNvPr>
          <p:cNvSpPr txBox="1"/>
          <p:nvPr/>
        </p:nvSpPr>
        <p:spPr>
          <a:xfrm>
            <a:off x="8951863" y="6151326"/>
            <a:ext cx="3240137"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Towards Zero: the HIV Action Plan for England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2022 to 2025 - GOV.UK (www.gov.uk</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252917" y="1618180"/>
            <a:ext cx="6530136"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0000"/>
                </a:solidFill>
                <a:effectLst/>
                <a:uLnTx/>
                <a:uFillTx/>
                <a:latin typeface="Calibri" panose="020F0502020204030204"/>
                <a:ea typeface="+mn-ea"/>
                <a:cs typeface="+mn-cs"/>
              </a:rPr>
              <a:t>Consider the </a:t>
            </a:r>
            <a:r>
              <a:rPr kumimoji="0" lang="en-GB" sz="1800" b="1" i="1" u="sng" strike="noStrike" kern="1200" cap="none" spc="0" normalizeH="0" baseline="0" noProof="0" dirty="0">
                <a:ln>
                  <a:noFill/>
                </a:ln>
                <a:solidFill>
                  <a:srgbClr val="FF0000"/>
                </a:solidFill>
                <a:effectLst/>
                <a:uLnTx/>
                <a:uFillTx/>
                <a:latin typeface="Calibri" panose="020F0502020204030204"/>
                <a:ea typeface="+mn-ea"/>
                <a:cs typeface="+mn-cs"/>
              </a:rPr>
              <a:t>condition</a:t>
            </a:r>
            <a:r>
              <a:rPr kumimoji="0" lang="en-GB" sz="1800" b="1" i="1" u="none" strike="noStrike" kern="1200" cap="none" spc="0" normalizeH="0" baseline="0" noProof="0" dirty="0">
                <a:ln>
                  <a:noFill/>
                </a:ln>
                <a:solidFill>
                  <a:srgbClr val="FF0000"/>
                </a:solidFill>
                <a:effectLst/>
                <a:uLnTx/>
                <a:uFillTx/>
                <a:latin typeface="Calibri" panose="020F0502020204030204"/>
                <a:ea typeface="+mn-ea"/>
                <a:cs typeface="+mn-cs"/>
              </a:rPr>
              <a:t> not the patient </a:t>
            </a:r>
            <a:r>
              <a:rPr kumimoji="0" lang="en-GB" sz="1800" b="1" i="1" u="sng" strike="noStrike" kern="1200" cap="none" spc="0" normalizeH="0" baseline="0" noProof="0" dirty="0">
                <a:ln>
                  <a:noFill/>
                </a:ln>
                <a:solidFill>
                  <a:srgbClr val="FF0000"/>
                </a:solidFill>
                <a:effectLst/>
                <a:uLnTx/>
                <a:uFillTx/>
                <a:latin typeface="Calibri" panose="020F0502020204030204"/>
                <a:ea typeface="+mn-ea"/>
                <a:cs typeface="+mn-cs"/>
              </a:rPr>
              <a:t>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Does this person have a common HIV Indicator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Unexplained fever, lymphadenopathy, weight loss or diarrhoea</a:t>
            </a:r>
          </a:p>
          <a:p>
            <a:pPr marL="285750" indent="-285750">
              <a:buFont typeface="Arial" panose="020B0604020202020204" pitchFamily="34" charset="0"/>
              <a:buChar char="•"/>
            </a:pPr>
            <a:r>
              <a:rPr lang="en-GB" b="1" dirty="0">
                <a:solidFill>
                  <a:prstClr val="black"/>
                </a:solidFill>
              </a:rPr>
              <a:t>Unexplained leukocytopenia or thrombocytopenia </a:t>
            </a:r>
          </a:p>
          <a:p>
            <a:pPr marL="285750" indent="-285750">
              <a:buFont typeface="Arial" panose="020B0604020202020204" pitchFamily="34" charset="0"/>
              <a:buChar char="•"/>
            </a:pPr>
            <a:r>
              <a:rPr lang="en-GB" b="1" dirty="0">
                <a:solidFill>
                  <a:prstClr val="black"/>
                </a:solidFill>
              </a:rPr>
              <a:t>Glandular fever-type illness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Community acquired pneumonia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Herpes zoster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H:\My Pictures\Sexual Health logo.png">
            <a:extLst>
              <a:ext uri="{FF2B5EF4-FFF2-40B4-BE49-F238E27FC236}">
                <a16:creationId xmlns:a16="http://schemas.microsoft.com/office/drawing/2014/main" id="{0F558072-F3F2-4790-CA2D-4E22805907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336" y="154498"/>
            <a:ext cx="1279752" cy="129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65886"/>
      </p:ext>
    </p:extLst>
  </p:cSld>
  <p:clrMapOvr>
    <a:masterClrMapping/>
  </p:clrMapOvr>
</p:sld>
</file>

<file path=ppt/theme/theme1.xml><?xml version="1.0" encoding="utf-8"?>
<a:theme xmlns:a="http://schemas.openxmlformats.org/drawingml/2006/main" name="UHSussex - Widescreen PowerPoint Template + tips">
  <a:themeElements>
    <a:clrScheme name="NHS UHS">
      <a:dk1>
        <a:srgbClr val="003087"/>
      </a:dk1>
      <a:lt1>
        <a:srgbClr val="FFFFFF"/>
      </a:lt1>
      <a:dk2>
        <a:srgbClr val="000000"/>
      </a:dk2>
      <a:lt2>
        <a:srgbClr val="CCF1FB"/>
      </a:lt2>
      <a:accent1>
        <a:srgbClr val="005EB8"/>
      </a:accent1>
      <a:accent2>
        <a:srgbClr val="003087"/>
      </a:accent2>
      <a:accent3>
        <a:srgbClr val="0072CE"/>
      </a:accent3>
      <a:accent4>
        <a:srgbClr val="41B6E6"/>
      </a:accent4>
      <a:accent5>
        <a:srgbClr val="FB8500"/>
      </a:accent5>
      <a:accent6>
        <a:srgbClr val="D81080"/>
      </a:accent6>
      <a:hlink>
        <a:srgbClr val="0072CE"/>
      </a:hlink>
      <a:folHlink>
        <a:srgbClr val="D81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545F784E-3ED2-4C43-9561-843F01A9806B}" vid="{9C0941FE-29D0-4990-B710-5552DCF63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 PowerPoint template and design examples</Template>
  <TotalTime>120</TotalTime>
  <Words>933</Words>
  <Application>Microsoft Office PowerPoint</Application>
  <PresentationFormat>Widescreen</PresentationFormat>
  <Paragraphs>77</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GDS Transport</vt:lpstr>
      <vt:lpstr>UHSussex - Widescreen PowerPoint Template + tips</vt:lpstr>
      <vt:lpstr>Office Theme</vt:lpstr>
      <vt:lpstr>West Sussex HIV Testing plan: Primary care 2022-2025</vt:lpstr>
      <vt:lpstr>West Sussex HIV Testing plan:  Primary care 2022-2025</vt:lpstr>
      <vt:lpstr>West Sussex HIV Testing plan: Primary care 2022-2025</vt:lpstr>
      <vt:lpstr>Learning from retrospective investigations of missed opportunities to test for HIV in ‘late’ diagnoses West Sussex </vt:lpstr>
      <vt:lpstr>How to test for HIV</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design examples</dc:title>
  <dc:creator>KNIGHT, Julia (UNIVERSITY HOSPITALS SUSSEX NHS FOUNDATION TRUST)</dc:creator>
  <cp:lastModifiedBy>ZHOU, Judith (UNIVERSITY HOSPITALS SUSSEX NHS FOUNDATION TRUST)</cp:lastModifiedBy>
  <cp:revision>18</cp:revision>
  <dcterms:created xsi:type="dcterms:W3CDTF">2022-07-05T14:03:45Z</dcterms:created>
  <dcterms:modified xsi:type="dcterms:W3CDTF">2022-12-12T16:42:16Z</dcterms:modified>
</cp:coreProperties>
</file>